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619" autoAdjust="0"/>
    <p:restoredTop sz="94660"/>
  </p:normalViewPr>
  <p:slideViewPr>
    <p:cSldViewPr snapToGrid="0">
      <p:cViewPr>
        <p:scale>
          <a:sx n="71" d="100"/>
          <a:sy n="71" d="100"/>
        </p:scale>
        <p:origin x="-30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AA473-D82F-4EFF-9DF7-AE6D83C51288}"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35283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BCCD4-CEB1-405B-A443-DD9CBCBEA55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1107661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BCCD4-CEB1-405B-A443-DD9CBCBEA55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189433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BCCD4-CEB1-405B-A443-DD9CBCBEA55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44976591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BCCD4-CEB1-405B-A443-DD9CBCBEA55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15956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BCCD4-CEB1-405B-A443-DD9CBCBEA55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814487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2F1F0-FE2D-4C1C-B320-8CB9BE735F0F}"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309667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1B96C-10FD-4EBC-9029-9652B7535D0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2367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78474-CC00-4A95-9D50-A41C12D1EEC4}"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95797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8C8B4-7FBB-408F-BDB9-F0496874AFB2}"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16917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B8EE20-A5E2-47D3-8F6D-A2BA7AB2E093}" type="datetime1">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63207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82CF99-132F-413F-B7EF-71A5C33F2ED6}" type="datetime1">
              <a:rPr lang="en-US" smtClean="0"/>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81746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17AE06-98E0-4D9F-A059-92C3548821BB}" type="datetime1">
              <a:rPr lang="en-US" smtClean="0"/>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6240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A00CA-3DDC-4705-B840-978EF5EA0707}" type="datetime1">
              <a:rPr lang="en-US" smtClean="0"/>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935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366D49-0BBA-4C5A-AD96-6448CA63451A}" type="datetime1">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41412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4EB293-A316-472D-A8B4-6947CF1A12B7}" type="datetime1">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348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4BCCD4-CEB1-405B-A443-DD9CBCBEA552}" type="datetime1">
              <a:rPr lang="en-US" smtClean="0"/>
              <a:t>11/21/2023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49526181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plantsgalore.com/plants/genera/H/Hemerocallis.htm" TargetMode="External"/><Relationship Id="rId3" Type="http://schemas.openxmlformats.org/officeDocument/2006/relationships/hyperlink" Target="http://www.plantsgalore.com/terms/T.htm#tuber" TargetMode="External"/><Relationship Id="rId7" Type="http://schemas.openxmlformats.org/officeDocument/2006/relationships/hyperlink" Target="http://www.plantsgalore.com/plants/genera/L/Lilium.htm" TargetMode="External"/><Relationship Id="rId2" Type="http://schemas.openxmlformats.org/officeDocument/2006/relationships/hyperlink" Target="http://www.plantsgalore.com/terms/C.htm#corm" TargetMode="External"/><Relationship Id="rId1" Type="http://schemas.openxmlformats.org/officeDocument/2006/relationships/slideLayout" Target="../slideLayouts/slideLayout2.xml"/><Relationship Id="rId6" Type="http://schemas.openxmlformats.org/officeDocument/2006/relationships/hyperlink" Target="http://www.plantsgalore.com/plants/genera/N/Narcissus.htm" TargetMode="External"/><Relationship Id="rId5" Type="http://schemas.openxmlformats.org/officeDocument/2006/relationships/hyperlink" Target="http://www.plantsgalore.com/plants/genera/T/Tulipa.htm" TargetMode="External"/><Relationship Id="rId10" Type="http://schemas.openxmlformats.org/officeDocument/2006/relationships/image" Target="../media/image2.jpeg"/><Relationship Id="rId4" Type="http://schemas.openxmlformats.org/officeDocument/2006/relationships/hyperlink" Target="http://www.plantsgalore.com/terms/T.htm#tuberous_root" TargetMode="External"/><Relationship Id="rId9" Type="http://schemas.openxmlformats.org/officeDocument/2006/relationships/hyperlink" Target="http://www.plantsgalore.com/plants/genera/A/Allium.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lantsgalore.com/terms/T.htm#temperate"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plantsgalore.com/plants/types/maps/00M-Map-America-North.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plantsgalore.com/plants/genera/C/Colchicum.htm" TargetMode="External"/><Relationship Id="rId13" Type="http://schemas.openxmlformats.org/officeDocument/2006/relationships/hyperlink" Target="http://www.plantsgalore.com/plants/genera/F/Fritillaria.htm" TargetMode="External"/><Relationship Id="rId18" Type="http://schemas.openxmlformats.org/officeDocument/2006/relationships/hyperlink" Target="http://www.plantsgalore.com/plants/genera/L/Leucojum.htm" TargetMode="External"/><Relationship Id="rId26" Type="http://schemas.openxmlformats.org/officeDocument/2006/relationships/hyperlink" Target="http://www.plantsgalore.com/plants/genera/T/Tulipa.htm" TargetMode="External"/><Relationship Id="rId3" Type="http://schemas.openxmlformats.org/officeDocument/2006/relationships/hyperlink" Target="http://www.plantsgalore.com/plants/genera/A/Anemone.htm" TargetMode="External"/><Relationship Id="rId21" Type="http://schemas.openxmlformats.org/officeDocument/2006/relationships/hyperlink" Target="http://www.plantsgalore.com/plants/genera/M/Muscari.htm" TargetMode="External"/><Relationship Id="rId7" Type="http://schemas.openxmlformats.org/officeDocument/2006/relationships/hyperlink" Target="http://www.plantsgalore.com/plants/genera/C/Chionodoxa.htm" TargetMode="External"/><Relationship Id="rId12" Type="http://schemas.openxmlformats.org/officeDocument/2006/relationships/hyperlink" Target="http://www.plantsgalore.com/plants/species/E/RS/Eranthis-hyemalis.htm" TargetMode="External"/><Relationship Id="rId17" Type="http://schemas.openxmlformats.org/officeDocument/2006/relationships/hyperlink" Target="http://www.plantsgalore.com/plants/genera/H/Hyacinthus.htm" TargetMode="External"/><Relationship Id="rId25" Type="http://schemas.openxmlformats.org/officeDocument/2006/relationships/hyperlink" Target="http://www.plantsgalore.com/plants/genera/S/Scilla.htm" TargetMode="External"/><Relationship Id="rId2" Type="http://schemas.openxmlformats.org/officeDocument/2006/relationships/hyperlink" Target="http://www.plantsgalore.com/plants/genera/A/Allium.htm" TargetMode="External"/><Relationship Id="rId16" Type="http://schemas.openxmlformats.org/officeDocument/2006/relationships/hyperlink" Target="http://www.plantsgalore.com/plants/genera/H/Hyacinthoides.htm" TargetMode="External"/><Relationship Id="rId20" Type="http://schemas.openxmlformats.org/officeDocument/2006/relationships/hyperlink" Target="http://www.plantsgalore.com/plants/genera/L/Lycoris.htm" TargetMode="External"/><Relationship Id="rId1" Type="http://schemas.openxmlformats.org/officeDocument/2006/relationships/slideLayout" Target="../slideLayouts/slideLayout2.xml"/><Relationship Id="rId6" Type="http://schemas.openxmlformats.org/officeDocument/2006/relationships/hyperlink" Target="http://www.plantsgalore.com/plants/genera/C/Canna.htm" TargetMode="External"/><Relationship Id="rId11" Type="http://schemas.openxmlformats.org/officeDocument/2006/relationships/hyperlink" Target="http://www.plantsgalore.com/plants/genera/D/Dahlia.htm" TargetMode="External"/><Relationship Id="rId24" Type="http://schemas.openxmlformats.org/officeDocument/2006/relationships/hyperlink" Target="http://www.plantsgalore.com/plants/genera/P/Puschkinia.htm" TargetMode="External"/><Relationship Id="rId5" Type="http://schemas.openxmlformats.org/officeDocument/2006/relationships/hyperlink" Target="http://www.plantsgalore.com/plants/genera/C/Camassia.htm" TargetMode="External"/><Relationship Id="rId15" Type="http://schemas.openxmlformats.org/officeDocument/2006/relationships/hyperlink" Target="http://www.plantsgalore.com/plants/genera/G/Gladiolus.htm" TargetMode="External"/><Relationship Id="rId23" Type="http://schemas.openxmlformats.org/officeDocument/2006/relationships/hyperlink" Target="http://www.plantsgalore.com/plants/genera/O/Ornithogalum.htm" TargetMode="External"/><Relationship Id="rId10" Type="http://schemas.openxmlformats.org/officeDocument/2006/relationships/hyperlink" Target="http://www.plantsgalore.com/plants/genera/C/Crocus.htm" TargetMode="External"/><Relationship Id="rId19" Type="http://schemas.openxmlformats.org/officeDocument/2006/relationships/hyperlink" Target="http://www.plantsgalore.com/plants/genera/L/Lilium.htm" TargetMode="External"/><Relationship Id="rId4" Type="http://schemas.openxmlformats.org/officeDocument/2006/relationships/hyperlink" Target="http://www.plantsgalore.com/plants/genera/B/Begonia.htm" TargetMode="External"/><Relationship Id="rId9" Type="http://schemas.openxmlformats.org/officeDocument/2006/relationships/hyperlink" Target="http://www.plantsgalore.com/plants/genera/C/Crocosmia.htm" TargetMode="External"/><Relationship Id="rId14" Type="http://schemas.openxmlformats.org/officeDocument/2006/relationships/hyperlink" Target="http://www.plantsgalore.com/plants/genera/G/Galanthus.htm" TargetMode="External"/><Relationship Id="rId22" Type="http://schemas.openxmlformats.org/officeDocument/2006/relationships/hyperlink" Target="http://www.plantsgalore.com/plants/genera/N/Narcissus.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plantsgalore.com/terms/T.htm#tropical" TargetMode="External"/><Relationship Id="rId3" Type="http://schemas.openxmlformats.org/officeDocument/2006/relationships/image" Target="../media/image5.gif"/><Relationship Id="rId7" Type="http://schemas.openxmlformats.org/officeDocument/2006/relationships/hyperlink" Target="http://www.plantsgalore.com/plants/types/maps/00M-Map-Northern-Hemisphere.htm"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www.plantsgalore.com/terms/T.htm#temperate" TargetMode="External"/><Relationship Id="rId5" Type="http://schemas.openxmlformats.org/officeDocument/2006/relationships/image" Target="../media/image7.gif"/><Relationship Id="rId4" Type="http://schemas.openxmlformats.org/officeDocument/2006/relationships/image" Target="../media/image6.gif"/><Relationship Id="rId9" Type="http://schemas.openxmlformats.org/officeDocument/2006/relationships/hyperlink" Target="http://en.wikipedia.org/wiki/Allium_spathaceu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plantsgalore.com/plants/species/A/JKL/Allium-douglasii.htm" TargetMode="External"/><Relationship Id="rId13" Type="http://schemas.openxmlformats.org/officeDocument/2006/relationships/hyperlink" Target="http://www.plantsgalore.com/plants/species/A/JKL/Allium-moly.htm" TargetMode="External"/><Relationship Id="rId3" Type="http://schemas.openxmlformats.org/officeDocument/2006/relationships/hyperlink" Target="http://www.plantsgalore.com/plants/species/A/JKL/Allium-caeruleum.htm" TargetMode="External"/><Relationship Id="rId7" Type="http://schemas.openxmlformats.org/officeDocument/2006/relationships/hyperlink" Target="http://www.plantsgalore.com/plants/species/A/JKL/Allium-cyathophortim-farreri.htm" TargetMode="External"/><Relationship Id="rId12" Type="http://schemas.openxmlformats.org/officeDocument/2006/relationships/hyperlink" Target="http://www.plantsgalore.com/plants/species/A/JKL/Allium-karataviense.htm" TargetMode="External"/><Relationship Id="rId2" Type="http://schemas.openxmlformats.org/officeDocument/2006/relationships/hyperlink" Target="http://www.plantsgalore.com/plants/species/A/JKL/Allium-ampeloprasum.htm" TargetMode="External"/><Relationship Id="rId16" Type="http://schemas.openxmlformats.org/officeDocument/2006/relationships/hyperlink" Target="http://www.plantsgalore.com/plants/species/A/JKL/Allium-nutans.htm" TargetMode="External"/><Relationship Id="rId1" Type="http://schemas.openxmlformats.org/officeDocument/2006/relationships/slideLayout" Target="../slideLayouts/slideLayout2.xml"/><Relationship Id="rId6" Type="http://schemas.openxmlformats.org/officeDocument/2006/relationships/hyperlink" Target="http://www.plantsgalore.com/plants/species/A/JKL/Allium-christophii.htm" TargetMode="External"/><Relationship Id="rId11" Type="http://schemas.openxmlformats.org/officeDocument/2006/relationships/hyperlink" Target="http://www.plantsgalore.com/plants/species/A/JKL/Allium-giganteum.htm" TargetMode="External"/><Relationship Id="rId5" Type="http://schemas.openxmlformats.org/officeDocument/2006/relationships/hyperlink" Target="http://www.plantsgalore.com/plants/species/A/JKL/Allium-cernuum.htm" TargetMode="External"/><Relationship Id="rId15" Type="http://schemas.openxmlformats.org/officeDocument/2006/relationships/hyperlink" Target="http://www.plantsgalore.com/plants/species/A/JKL/Allium-nigrum.htm" TargetMode="External"/><Relationship Id="rId10" Type="http://schemas.openxmlformats.org/officeDocument/2006/relationships/hyperlink" Target="http://www.plantsgalore.com/plants/species/A/JKL/Allium-flavum.htm" TargetMode="External"/><Relationship Id="rId4" Type="http://schemas.openxmlformats.org/officeDocument/2006/relationships/hyperlink" Target="http://www.plantsgalore.com/plants/species/A/JKL/Allium-cepa.htm" TargetMode="External"/><Relationship Id="rId9" Type="http://schemas.openxmlformats.org/officeDocument/2006/relationships/hyperlink" Target="http://www.plantsgalore.com/plants/species/A/JKL/Allium-fistulosum.htm" TargetMode="External"/><Relationship Id="rId14" Type="http://schemas.openxmlformats.org/officeDocument/2006/relationships/hyperlink" Target="http://www.plantsgalore.com/plants/species/A/JKL/Allium-neapolitanum.ht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0DA6A-BD1D-4990-AD78-920F06D0F01B}"/>
              </a:ext>
            </a:extLst>
          </p:cNvPr>
          <p:cNvSpPr>
            <a:spLocks noGrp="1"/>
          </p:cNvSpPr>
          <p:nvPr>
            <p:ph type="ctrTitle"/>
          </p:nvPr>
        </p:nvSpPr>
        <p:spPr>
          <a:xfrm>
            <a:off x="347748" y="2052296"/>
            <a:ext cx="6117661" cy="2334247"/>
          </a:xfrm>
        </p:spPr>
        <p:txBody>
          <a:bodyPr anchor="t">
            <a:normAutofit/>
          </a:bodyPr>
          <a:lstStyle/>
          <a:p>
            <a:r>
              <a:rPr lang="ar-AE" dirty="0"/>
              <a:t>أبصال الزينة متقدم </a:t>
            </a:r>
            <a:endParaRPr lang="en-US" dirty="0"/>
          </a:p>
        </p:txBody>
      </p:sp>
      <p:sp>
        <p:nvSpPr>
          <p:cNvPr id="3" name="Subtitle 2">
            <a:extLst>
              <a:ext uri="{FF2B5EF4-FFF2-40B4-BE49-F238E27FC236}">
                <a16:creationId xmlns:a16="http://schemas.microsoft.com/office/drawing/2014/main" id="{02457E69-90B4-43B4-A0AA-AABC2E680FFE}"/>
              </a:ext>
            </a:extLst>
          </p:cNvPr>
          <p:cNvSpPr>
            <a:spLocks noGrp="1"/>
          </p:cNvSpPr>
          <p:nvPr>
            <p:ph type="subTitle" idx="1"/>
          </p:nvPr>
        </p:nvSpPr>
        <p:spPr>
          <a:xfrm>
            <a:off x="323864" y="3918924"/>
            <a:ext cx="6141545" cy="1724029"/>
          </a:xfrm>
        </p:spPr>
        <p:txBody>
          <a:bodyPr anchor="t">
            <a:normAutofit/>
          </a:bodyPr>
          <a:lstStyle/>
          <a:p>
            <a:r>
              <a:rPr lang="en-US" dirty="0"/>
              <a:t>Ornamental onions               </a:t>
            </a:r>
          </a:p>
        </p:txBody>
      </p:sp>
      <p:pic>
        <p:nvPicPr>
          <p:cNvPr id="1026" name="Picture 2" descr="زراعة ابصال الزينة المزهرة باستخدام... - Agricultural Arts | Facebook">
            <a:extLst>
              <a:ext uri="{FF2B5EF4-FFF2-40B4-BE49-F238E27FC236}">
                <a16:creationId xmlns:a16="http://schemas.microsoft.com/office/drawing/2014/main" id="{6A697753-226F-40BB-A612-A788A1D1A33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rot="10800000" flipV="1">
            <a:off x="6603633" y="788270"/>
            <a:ext cx="3585326" cy="538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033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148A-0666-450B-9AE8-5747C7745687}"/>
              </a:ext>
            </a:extLst>
          </p:cNvPr>
          <p:cNvSpPr>
            <a:spLocks noGrp="1"/>
          </p:cNvSpPr>
          <p:nvPr>
            <p:ph type="title"/>
          </p:nvPr>
        </p:nvSpPr>
        <p:spPr/>
        <p:txBody>
          <a:bodyPr/>
          <a:lstStyle/>
          <a:p>
            <a:r>
              <a:rPr lang="ar-AE" dirty="0"/>
              <a:t>اكثار الأبصال.                 </a:t>
            </a:r>
            <a:endParaRPr lang="en-US" dirty="0"/>
          </a:p>
        </p:txBody>
      </p:sp>
      <p:sp>
        <p:nvSpPr>
          <p:cNvPr id="3" name="Content Placeholder 2">
            <a:extLst>
              <a:ext uri="{FF2B5EF4-FFF2-40B4-BE49-F238E27FC236}">
                <a16:creationId xmlns:a16="http://schemas.microsoft.com/office/drawing/2014/main" id="{ABE0906C-E224-4F5E-934C-D9D47F8CC83D}"/>
              </a:ext>
            </a:extLst>
          </p:cNvPr>
          <p:cNvSpPr>
            <a:spLocks noGrp="1"/>
          </p:cNvSpPr>
          <p:nvPr>
            <p:ph idx="1"/>
          </p:nvPr>
        </p:nvSpPr>
        <p:spPr/>
        <p:txBody>
          <a:bodyPr>
            <a:normAutofit/>
          </a:bodyPr>
          <a:lstStyle/>
          <a:p>
            <a:pPr algn="r"/>
            <a:r>
              <a:rPr lang="ar-AE" sz="2400" b="1" i="0" dirty="0">
                <a:solidFill>
                  <a:srgbClr val="2A2A2A"/>
                </a:solidFill>
                <a:effectLst/>
                <a:latin typeface="Arial" panose="020B0604020202020204" pitchFamily="34" charset="0"/>
                <a:cs typeface="Arial" panose="020B0604020202020204" pitchFamily="34" charset="0"/>
              </a:rPr>
              <a:t>أفضل الأوقات لشراء أبصال الزينة هي قبل نهاية العام، وأزرعها فوراً في مكان ليس فيه نباتات تحتاج الى إرواء خلال الصيف</a:t>
            </a:r>
            <a:br>
              <a:rPr lang="ar-AE" sz="2400" b="1" i="0" dirty="0">
                <a:solidFill>
                  <a:srgbClr val="2A2A2A"/>
                </a:solidFill>
                <a:effectLst/>
                <a:latin typeface="Arial" panose="020B0604020202020204" pitchFamily="34" charset="0"/>
                <a:cs typeface="Arial" panose="020B0604020202020204" pitchFamily="34" charset="0"/>
              </a:rPr>
            </a:br>
            <a:r>
              <a:rPr lang="ar-AE" sz="2400" b="1" i="0" dirty="0">
                <a:solidFill>
                  <a:srgbClr val="2A2A2A"/>
                </a:solidFill>
                <a:effectLst/>
                <a:latin typeface="Arial" panose="020B0604020202020204" pitchFamily="34" charset="0"/>
                <a:cs typeface="Arial" panose="020B0604020202020204" pitchFamily="34" charset="0"/>
              </a:rPr>
              <a:t>يمكن </a:t>
            </a:r>
            <a:r>
              <a:rPr lang="ar-AE" sz="2400" b="1" i="0" dirty="0" err="1">
                <a:solidFill>
                  <a:srgbClr val="2A2A2A"/>
                </a:solidFill>
                <a:effectLst/>
                <a:latin typeface="Arial" panose="020B0604020202020204" pitchFamily="34" charset="0"/>
                <a:cs typeface="Arial" panose="020B0604020202020204" pitchFamily="34" charset="0"/>
              </a:rPr>
              <a:t>أرواءها</a:t>
            </a:r>
            <a:r>
              <a:rPr lang="ar-AE" sz="2400" b="1" i="0" dirty="0">
                <a:solidFill>
                  <a:srgbClr val="2A2A2A"/>
                </a:solidFill>
                <a:effectLst/>
                <a:latin typeface="Arial" panose="020B0604020202020204" pitchFamily="34" charset="0"/>
                <a:cs typeface="Arial" panose="020B0604020202020204" pitchFamily="34" charset="0"/>
              </a:rPr>
              <a:t> بعد الزراعة بشكل قليل بما يحافظ على رطوبة خفيفة في التربة، وستبدأ الأبصال بالنمو في أول هطول للمطر في نهاية العام أو بداية العام التالي، وإذا لم يكن المطر كافياً فعوض النقص بالسقي</a:t>
            </a:r>
            <a:br>
              <a:rPr lang="ar-AE" sz="2400" b="1" i="0" dirty="0">
                <a:solidFill>
                  <a:srgbClr val="2A2A2A"/>
                </a:solidFill>
                <a:effectLst/>
                <a:latin typeface="Arial" panose="020B0604020202020204" pitchFamily="34" charset="0"/>
                <a:cs typeface="Arial" panose="020B0604020202020204" pitchFamily="34" charset="0"/>
              </a:rPr>
            </a:br>
            <a:r>
              <a:rPr lang="ar-AE" sz="2400" b="1" i="0" dirty="0">
                <a:solidFill>
                  <a:srgbClr val="2A2A2A"/>
                </a:solidFill>
                <a:effectLst/>
                <a:latin typeface="Arial" panose="020B0604020202020204" pitchFamily="34" charset="0"/>
                <a:cs typeface="Arial" panose="020B0604020202020204" pitchFamily="34" charset="0"/>
              </a:rPr>
              <a:t>بعد </a:t>
            </a:r>
            <a:r>
              <a:rPr lang="ar-AE" sz="2400" b="1" i="0" dirty="0" err="1">
                <a:solidFill>
                  <a:srgbClr val="2A2A2A"/>
                </a:solidFill>
                <a:effectLst/>
                <a:latin typeface="Arial" panose="020B0604020202020204" pitchFamily="34" charset="0"/>
                <a:cs typeface="Arial" panose="020B0604020202020204" pitchFamily="34" charset="0"/>
              </a:rPr>
              <a:t>إنتهاء</a:t>
            </a:r>
            <a:r>
              <a:rPr lang="ar-AE" sz="2400" b="1" i="0" dirty="0">
                <a:solidFill>
                  <a:srgbClr val="2A2A2A"/>
                </a:solidFill>
                <a:effectLst/>
                <a:latin typeface="Arial" panose="020B0604020202020204" pitchFamily="34" charset="0"/>
                <a:cs typeface="Arial" panose="020B0604020202020204" pitchFamily="34" charset="0"/>
              </a:rPr>
              <a:t> موسم الإزهار بنحو ستة أسابيع يكون الجزء الخضري قد أصفر ، أقطعه وأترك الأبصال في مكانها</a:t>
            </a:r>
            <a:br>
              <a:rPr lang="ar-AE" sz="2400" b="1" i="0" dirty="0">
                <a:solidFill>
                  <a:srgbClr val="2A2A2A"/>
                </a:solidFill>
                <a:effectLst/>
                <a:latin typeface="Arial" panose="020B0604020202020204" pitchFamily="34" charset="0"/>
                <a:cs typeface="Arial" panose="020B0604020202020204" pitchFamily="34" charset="0"/>
              </a:rPr>
            </a:br>
            <a:r>
              <a:rPr lang="ar-AE" sz="2400" b="1" i="0" dirty="0">
                <a:solidFill>
                  <a:srgbClr val="2A2A2A"/>
                </a:solidFill>
                <a:effectLst/>
                <a:latin typeface="Arial" panose="020B0604020202020204" pitchFamily="34" charset="0"/>
                <a:cs typeface="Arial" panose="020B0604020202020204" pitchFamily="34" charset="0"/>
              </a:rPr>
              <a:t>  توقف عن ري المكان نهائياً وحتى موسم الخريف التالي</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98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EDDEF07-394A-408A-8840-C04FE0BB6B4B}"/>
              </a:ext>
            </a:extLst>
          </p:cNvPr>
          <p:cNvSpPr>
            <a:spLocks noChangeArrowheads="1"/>
          </p:cNvSpPr>
          <p:nvPr/>
        </p:nvSpPr>
        <p:spPr bwMode="auto">
          <a:xfrm rot="10800000" flipV="1">
            <a:off x="323922" y="1398156"/>
            <a:ext cx="9175897"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Like so many things in horticulture, the term "bulb" has taken on all kinds of meanings. Many plant tissues are incorrectly called bulbs including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2"/>
              </a:rPr>
              <a:t>corms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3"/>
              </a:rPr>
              <a:t>tubers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4"/>
              </a:rPr>
              <a:t>tuberous roots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or storage roots.</a:t>
            </a:r>
            <a:endParaRPr kumimoji="0" lang="en-US" altLang="en-US" sz="20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 true bulb is a swollen underground bud formed from fleshy scales or leaf bases which acts as a storage unit to enable various plants to rest in a dormant state during part of the year. Bulbs include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5"/>
              </a:rPr>
              <a:t>tulips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6"/>
              </a:rPr>
              <a:t>daffodils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7"/>
              </a:rPr>
              <a:t>lilies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(not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8"/>
              </a:rPr>
              <a:t>daylilies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and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9"/>
              </a:rPr>
              <a:t>alliums</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(ornamental onions) among others.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512B7056-C398-443D-A282-56123E3FCCE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3291694" y="3891152"/>
            <a:ext cx="3240355" cy="2473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80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تقسيم أبصال الزينة – الجمعية العلمية للزهور ونباتات الزينة">
            <a:extLst>
              <a:ext uri="{FF2B5EF4-FFF2-40B4-BE49-F238E27FC236}">
                <a16:creationId xmlns:a16="http://schemas.microsoft.com/office/drawing/2014/main" id="{3DDCA753-9BB7-4E19-A35C-4B1AFC78E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244" y="813578"/>
            <a:ext cx="3339309" cy="5823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C00B925-E6D3-499E-AF5D-997F2DA0515D}"/>
              </a:ext>
            </a:extLst>
          </p:cNvPr>
          <p:cNvSpPr txBox="1"/>
          <p:nvPr/>
        </p:nvSpPr>
        <p:spPr>
          <a:xfrm>
            <a:off x="377456" y="1477169"/>
            <a:ext cx="5459819" cy="3416320"/>
          </a:xfrm>
          <a:prstGeom prst="rect">
            <a:avLst/>
          </a:prstGeom>
          <a:noFill/>
        </p:spPr>
        <p:txBody>
          <a:bodyPr wrap="square">
            <a:spAutoFit/>
          </a:bodyPr>
          <a:lstStyle/>
          <a:p>
            <a:r>
              <a:rPr lang="en-US" sz="3600" b="0" i="0" dirty="0">
                <a:solidFill>
                  <a:srgbClr val="000000"/>
                </a:solidFill>
                <a:effectLst/>
                <a:latin typeface="Arial" panose="020B0604020202020204" pitchFamily="34" charset="0"/>
              </a:rPr>
              <a:t>Our index of commonly grown "bulbs" contains many of those used in the home landscape in the </a:t>
            </a:r>
            <a:r>
              <a:rPr lang="en-US" sz="3600" b="0" i="0" dirty="0">
                <a:solidFill>
                  <a:srgbClr val="000000"/>
                </a:solidFill>
                <a:effectLst/>
                <a:latin typeface="Arial" panose="020B0604020202020204" pitchFamily="34" charset="0"/>
                <a:hlinkClick r:id="rId3"/>
              </a:rPr>
              <a:t>temperate</a:t>
            </a:r>
            <a:r>
              <a:rPr lang="en-US" sz="3600" b="0" i="0" dirty="0">
                <a:solidFill>
                  <a:srgbClr val="000000"/>
                </a:solidFill>
                <a:effectLst/>
                <a:latin typeface="Arial" panose="020B0604020202020204" pitchFamily="34" charset="0"/>
              </a:rPr>
              <a:t> regions of </a:t>
            </a:r>
            <a:r>
              <a:rPr lang="en-US" sz="3600" b="0" i="0" dirty="0">
                <a:solidFill>
                  <a:srgbClr val="000000"/>
                </a:solidFill>
                <a:effectLst/>
                <a:latin typeface="Arial" panose="020B0604020202020204" pitchFamily="34" charset="0"/>
                <a:hlinkClick r:id="rId4"/>
              </a:rPr>
              <a:t>North America</a:t>
            </a:r>
            <a:r>
              <a:rPr lang="en-US" sz="3600" b="0" i="0" dirty="0">
                <a:solidFill>
                  <a:srgbClr val="000000"/>
                </a:solidFill>
                <a:effectLst/>
                <a:latin typeface="Arial" panose="020B0604020202020204" pitchFamily="34" charset="0"/>
              </a:rPr>
              <a:t>.</a:t>
            </a:r>
            <a:endParaRPr lang="en-US" sz="3600" dirty="0"/>
          </a:p>
        </p:txBody>
      </p:sp>
    </p:spTree>
    <p:extLst>
      <p:ext uri="{BB962C8B-B14F-4D97-AF65-F5344CB8AC3E}">
        <p14:creationId xmlns:p14="http://schemas.microsoft.com/office/powerpoint/2010/main" val="380151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088EFF37-49F2-4737-94FA-0F1DDB07D926}"/>
              </a:ext>
            </a:extLst>
          </p:cNvPr>
          <p:cNvGraphicFramePr>
            <a:graphicFrameLocks noGrp="1"/>
          </p:cNvGraphicFramePr>
          <p:nvPr>
            <p:ph idx="1"/>
            <p:extLst>
              <p:ext uri="{D42A27DB-BD31-4B8C-83A1-F6EECF244321}">
                <p14:modId xmlns:p14="http://schemas.microsoft.com/office/powerpoint/2010/main" val="1266844527"/>
              </p:ext>
            </p:extLst>
          </p:nvPr>
        </p:nvGraphicFramePr>
        <p:xfrm>
          <a:off x="520995" y="-2355111"/>
          <a:ext cx="9510822" cy="7500725"/>
        </p:xfrm>
        <a:graphic>
          <a:graphicData uri="http://schemas.openxmlformats.org/drawingml/2006/table">
            <a:tbl>
              <a:tblPr/>
              <a:tblGrid>
                <a:gridCol w="1708004">
                  <a:extLst>
                    <a:ext uri="{9D8B030D-6E8A-4147-A177-3AD203B41FA5}">
                      <a16:colId xmlns:a16="http://schemas.microsoft.com/office/drawing/2014/main" val="704615113"/>
                    </a:ext>
                  </a:extLst>
                </a:gridCol>
                <a:gridCol w="3901409">
                  <a:extLst>
                    <a:ext uri="{9D8B030D-6E8A-4147-A177-3AD203B41FA5}">
                      <a16:colId xmlns:a16="http://schemas.microsoft.com/office/drawing/2014/main" val="707552038"/>
                    </a:ext>
                  </a:extLst>
                </a:gridCol>
                <a:gridCol w="3901409">
                  <a:extLst>
                    <a:ext uri="{9D8B030D-6E8A-4147-A177-3AD203B41FA5}">
                      <a16:colId xmlns:a16="http://schemas.microsoft.com/office/drawing/2014/main" val="3674498833"/>
                    </a:ext>
                  </a:extLst>
                </a:gridCol>
              </a:tblGrid>
              <a:tr h="3431893">
                <a:tc>
                  <a:txBody>
                    <a:bodyPr/>
                    <a:lstStyle/>
                    <a:p>
                      <a:pPr algn="just"/>
                      <a:endParaRPr lang="en-US" sz="2400" dirty="0">
                        <a:effectLst/>
                      </a:endParaRPr>
                    </a:p>
                  </a:txBody>
                  <a:tcPr marL="1486" marR="1486" marT="1486" marB="1486" anchor="ctr">
                    <a:lnL>
                      <a:noFill/>
                    </a:lnL>
                    <a:lnR>
                      <a:noFill/>
                    </a:lnR>
                    <a:lnT>
                      <a:noFill/>
                    </a:lnT>
                    <a:lnB>
                      <a:noFill/>
                    </a:lnB>
                    <a:solidFill>
                      <a:srgbClr val="FFFFFF"/>
                    </a:solidFill>
                  </a:tcPr>
                </a:tc>
                <a:tc>
                  <a:txBody>
                    <a:bodyPr/>
                    <a:lstStyle/>
                    <a:p>
                      <a:endParaRPr lang="en-US" sz="2400" dirty="0"/>
                    </a:p>
                  </a:txBody>
                  <a:tcPr marL="21403" marR="21403" marT="10702" marB="10702">
                    <a:lnL>
                      <a:noFill/>
                    </a:lnL>
                  </a:tcPr>
                </a:tc>
                <a:tc>
                  <a:txBody>
                    <a:bodyPr/>
                    <a:lstStyle/>
                    <a:p>
                      <a:endParaRPr lang="en-US" sz="2400" dirty="0"/>
                    </a:p>
                  </a:txBody>
                  <a:tcPr marL="21403" marR="21403" marT="10702" marB="10702"/>
                </a:tc>
                <a:extLst>
                  <a:ext uri="{0D108BD9-81ED-4DB2-BD59-A6C34878D82A}">
                    <a16:rowId xmlns:a16="http://schemas.microsoft.com/office/drawing/2014/main" val="1445265644"/>
                  </a:ext>
                </a:extLst>
              </a:tr>
              <a:tr h="406772">
                <a:tc>
                  <a:txBody>
                    <a:bodyPr/>
                    <a:lstStyle/>
                    <a:p>
                      <a:endParaRPr lang="en-US" sz="2400" dirty="0"/>
                    </a:p>
                  </a:txBody>
                  <a:tcPr marL="1486" marR="1486" marT="1486" marB="1486" anchor="ctr">
                    <a:lnL>
                      <a:noFill/>
                    </a:lnL>
                    <a:lnR>
                      <a:noFill/>
                    </a:lnR>
                    <a:lnT>
                      <a:noFill/>
                    </a:lnT>
                    <a:lnB>
                      <a:noFill/>
                    </a:lnB>
                    <a:solidFill>
                      <a:srgbClr val="FFFFFF"/>
                    </a:solidFill>
                  </a:tcPr>
                </a:tc>
                <a:tc>
                  <a:txBody>
                    <a:bodyPr/>
                    <a:lstStyle/>
                    <a:p>
                      <a:endParaRPr lang="en-US" sz="2400" dirty="0"/>
                    </a:p>
                  </a:txBody>
                  <a:tcPr marL="21403" marR="21403" marT="10702" marB="10702">
                    <a:lnL>
                      <a:noFill/>
                    </a:lnL>
                  </a:tcPr>
                </a:tc>
                <a:tc>
                  <a:txBody>
                    <a:bodyPr/>
                    <a:lstStyle/>
                    <a:p>
                      <a:endParaRPr lang="en-US" sz="2400" dirty="0"/>
                    </a:p>
                  </a:txBody>
                  <a:tcPr marL="21403" marR="21403" marT="10702" marB="10702"/>
                </a:tc>
                <a:extLst>
                  <a:ext uri="{0D108BD9-81ED-4DB2-BD59-A6C34878D82A}">
                    <a16:rowId xmlns:a16="http://schemas.microsoft.com/office/drawing/2014/main" val="1600124438"/>
                  </a:ext>
                </a:extLst>
              </a:tr>
              <a:tr h="3402106">
                <a:tc>
                  <a:txBody>
                    <a:bodyPr/>
                    <a:lstStyle/>
                    <a:p>
                      <a:pPr>
                        <a:buFont typeface="Arial" panose="020B0604020202020204" pitchFamily="34" charset="0"/>
                        <a:buChar char="•"/>
                      </a:pPr>
                      <a:r>
                        <a:rPr lang="en-US" sz="2400" b="1" dirty="0">
                          <a:solidFill>
                            <a:srgbClr val="000000"/>
                          </a:solidFill>
                          <a:effectLst/>
                          <a:latin typeface="Arial" panose="020B0604020202020204" pitchFamily="34" charset="0"/>
                          <a:hlinkClick r:id="rId2"/>
                        </a:rPr>
                        <a:t>Allium</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3"/>
                        </a:rPr>
                        <a:t>Anemone</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4"/>
                        </a:rPr>
                        <a:t>Begonia</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5"/>
                        </a:rPr>
                        <a:t>Camssia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6"/>
                        </a:rPr>
                        <a:t>Canna</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7"/>
                        </a:rPr>
                        <a:t>Chionodoxa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8"/>
                        </a:rPr>
                        <a:t>Colchicum</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9"/>
                        </a:rPr>
                        <a:t>Crocosmia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0"/>
                        </a:rPr>
                        <a:t>Crocus</a:t>
                      </a:r>
                      <a:endParaRPr lang="en-US" sz="2400" dirty="0">
                        <a:effectLst/>
                      </a:endParaRPr>
                    </a:p>
                  </a:txBody>
                  <a:tcPr marL="2230" marR="2230" marT="2230" marB="2230">
                    <a:lnL>
                      <a:noFill/>
                    </a:lnL>
                    <a:lnR>
                      <a:noFill/>
                    </a:lnR>
                    <a:lnT>
                      <a:noFill/>
                    </a:lnT>
                    <a:lnB>
                      <a:noFill/>
                    </a:lnB>
                  </a:tcPr>
                </a:tc>
                <a:tc>
                  <a:txBody>
                    <a:bodyPr/>
                    <a:lstStyle/>
                    <a:p>
                      <a:pPr>
                        <a:buFont typeface="Arial" panose="020B0604020202020204" pitchFamily="34" charset="0"/>
                        <a:buChar char="•"/>
                      </a:pPr>
                      <a:r>
                        <a:rPr lang="en-US" sz="2400" b="1" dirty="0">
                          <a:solidFill>
                            <a:srgbClr val="000000"/>
                          </a:solidFill>
                          <a:effectLst/>
                          <a:latin typeface="Arial" panose="020B0604020202020204" pitchFamily="34" charset="0"/>
                          <a:hlinkClick r:id="rId11"/>
                        </a:rPr>
                        <a:t>Dahlia</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12"/>
                        </a:rPr>
                        <a:t>Eranthis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3"/>
                        </a:rPr>
                        <a:t>Fritillaria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4"/>
                        </a:rPr>
                        <a:t>Galanthus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5"/>
                        </a:rPr>
                        <a:t>Gladiolus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6"/>
                        </a:rPr>
                        <a:t>Hyacinthoides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7"/>
                        </a:rPr>
                        <a:t>Hyacinthus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18"/>
                        </a:rPr>
                        <a:t>Leucojum</a:t>
                      </a:r>
                      <a:endParaRPr lang="en-US" sz="2400" dirty="0">
                        <a:effectLst/>
                      </a:endParaRPr>
                    </a:p>
                  </a:txBody>
                  <a:tcPr marL="2230" marR="2230" marT="2230" marB="2230">
                    <a:lnL>
                      <a:noFill/>
                    </a:lnL>
                    <a:lnR>
                      <a:noFill/>
                    </a:lnR>
                    <a:lnB>
                      <a:noFill/>
                    </a:lnB>
                  </a:tcPr>
                </a:tc>
                <a:tc>
                  <a:txBody>
                    <a:bodyPr/>
                    <a:lstStyle/>
                    <a:p>
                      <a:pPr>
                        <a:buFont typeface="Arial" panose="020B0604020202020204" pitchFamily="34" charset="0"/>
                        <a:buChar char="•"/>
                      </a:pPr>
                      <a:r>
                        <a:rPr lang="en-US" sz="2400" b="1" dirty="0">
                          <a:solidFill>
                            <a:srgbClr val="000000"/>
                          </a:solidFill>
                          <a:effectLst/>
                          <a:latin typeface="Arial" panose="020B0604020202020204" pitchFamily="34" charset="0"/>
                          <a:hlinkClick r:id="rId19"/>
                        </a:rPr>
                        <a:t>Lilium</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20"/>
                        </a:rPr>
                        <a:t>Lycoris</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21"/>
                        </a:rPr>
                        <a:t>Muscari</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22"/>
                        </a:rPr>
                        <a:t>Narcissus</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23"/>
                        </a:rPr>
                        <a:t>Ornithogalum</a:t>
                      </a:r>
                      <a:endParaRPr lang="en-US" sz="2400" dirty="0">
                        <a:effectLst/>
                      </a:endParaRPr>
                    </a:p>
                    <a:p>
                      <a:pPr>
                        <a:buFont typeface="Arial" panose="020B0604020202020204" pitchFamily="34" charset="0"/>
                        <a:buChar char="•"/>
                      </a:pPr>
                      <a:r>
                        <a:rPr lang="en-US" sz="2400" b="1" dirty="0" err="1">
                          <a:solidFill>
                            <a:srgbClr val="000000"/>
                          </a:solidFill>
                          <a:effectLst/>
                          <a:latin typeface="Arial" panose="020B0604020202020204" pitchFamily="34" charset="0"/>
                          <a:hlinkClick r:id="rId24"/>
                        </a:rPr>
                        <a:t>Puschkinia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25"/>
                        </a:rPr>
                        <a:t>Scilla</a:t>
                      </a:r>
                      <a:endParaRPr lang="en-US" sz="2400" dirty="0">
                        <a:effectLst/>
                      </a:endParaRPr>
                    </a:p>
                    <a:p>
                      <a:pPr>
                        <a:buFont typeface="Arial" panose="020B0604020202020204" pitchFamily="34" charset="0"/>
                        <a:buChar char="•"/>
                      </a:pPr>
                      <a:r>
                        <a:rPr lang="en-US" sz="2400" b="1" dirty="0">
                          <a:solidFill>
                            <a:srgbClr val="000000"/>
                          </a:solidFill>
                          <a:effectLst/>
                          <a:latin typeface="Arial" panose="020B0604020202020204" pitchFamily="34" charset="0"/>
                          <a:hlinkClick r:id="rId26"/>
                        </a:rPr>
                        <a:t>Tulipa</a:t>
                      </a:r>
                      <a:endParaRPr lang="en-US" sz="2400" dirty="0">
                        <a:effectLst/>
                      </a:endParaRPr>
                    </a:p>
                  </a:txBody>
                  <a:tcPr marL="2230" marR="2230" marT="2230" marB="2230">
                    <a:lnL>
                      <a:noFill/>
                    </a:lnL>
                    <a:lnR>
                      <a:noFill/>
                    </a:lnR>
                    <a:lnB>
                      <a:noFill/>
                    </a:lnB>
                  </a:tcPr>
                </a:tc>
                <a:extLst>
                  <a:ext uri="{0D108BD9-81ED-4DB2-BD59-A6C34878D82A}">
                    <a16:rowId xmlns:a16="http://schemas.microsoft.com/office/drawing/2014/main" val="1690066223"/>
                  </a:ext>
                </a:extLst>
              </a:tr>
            </a:tbl>
          </a:graphicData>
        </a:graphic>
      </p:graphicFrame>
    </p:spTree>
    <p:extLst>
      <p:ext uri="{BB962C8B-B14F-4D97-AF65-F5344CB8AC3E}">
        <p14:creationId xmlns:p14="http://schemas.microsoft.com/office/powerpoint/2010/main" val="13943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58200B4E-BF94-46DF-92C6-E92E2BF29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6065" y="1027172"/>
            <a:ext cx="1987474" cy="472239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E88B39B1-43EF-4A44-8D1D-183653525C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087" y="47982"/>
            <a:ext cx="4864935" cy="97919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a:extLst>
              <a:ext uri="{FF2B5EF4-FFF2-40B4-BE49-F238E27FC236}">
                <a16:creationId xmlns:a16="http://schemas.microsoft.com/office/drawing/2014/main" id="{7A61399E-1D8C-424E-AB51-78591DC7EC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9621" y="513222"/>
            <a:ext cx="4864935" cy="732670"/>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a:extLst>
              <a:ext uri="{FF2B5EF4-FFF2-40B4-BE49-F238E27FC236}">
                <a16:creationId xmlns:a16="http://schemas.microsoft.com/office/drawing/2014/main" id="{C3ADB19A-A3EE-4793-A3D7-C607C3F395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5848" y="1460341"/>
            <a:ext cx="4213565" cy="63457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A959C9C-098C-4238-B0DE-61C0DA0E722C}"/>
              </a:ext>
            </a:extLst>
          </p:cNvPr>
          <p:cNvSpPr txBox="1"/>
          <p:nvPr/>
        </p:nvSpPr>
        <p:spPr>
          <a:xfrm>
            <a:off x="239949" y="2414959"/>
            <a:ext cx="6942343" cy="2554545"/>
          </a:xfrm>
          <a:prstGeom prst="rect">
            <a:avLst/>
          </a:prstGeom>
          <a:noFill/>
        </p:spPr>
        <p:txBody>
          <a:bodyPr wrap="square">
            <a:spAutoFit/>
          </a:bodyPr>
          <a:lstStyle/>
          <a:p>
            <a:r>
              <a:rPr lang="en-US" sz="2000" b="0" i="0" dirty="0">
                <a:solidFill>
                  <a:srgbClr val="000000"/>
                </a:solidFill>
                <a:effectLst/>
                <a:latin typeface="Arial" panose="020B0604020202020204" pitchFamily="34" charset="0"/>
              </a:rPr>
              <a:t>This is a large and very diverse genus of monocotyledonous plants. Depending on the taxonomic source, there are somewhere between 260 and 979 species of </a:t>
            </a:r>
            <a:r>
              <a:rPr lang="en-US" sz="2000" b="0" i="1" dirty="0">
                <a:solidFill>
                  <a:srgbClr val="000000"/>
                </a:solidFill>
                <a:effectLst/>
                <a:latin typeface="Arial" panose="020B0604020202020204" pitchFamily="34" charset="0"/>
              </a:rPr>
              <a:t>Allium</a:t>
            </a:r>
            <a:r>
              <a:rPr lang="en-US" sz="2000" b="0" i="0" dirty="0">
                <a:solidFill>
                  <a:srgbClr val="000000"/>
                </a:solidFill>
                <a:effectLst/>
                <a:latin typeface="Arial" panose="020B0604020202020204" pitchFamily="34" charset="0"/>
              </a:rPr>
              <a:t>. </a:t>
            </a:r>
            <a:endParaRPr lang="ar-AE" sz="2000" b="0" i="0" dirty="0">
              <a:solidFill>
                <a:srgbClr val="000000"/>
              </a:solidFill>
              <a:effectLst/>
              <a:latin typeface="Arial" panose="020B0604020202020204" pitchFamily="34" charset="0"/>
            </a:endParaRPr>
          </a:p>
          <a:p>
            <a:r>
              <a:rPr lang="en-US" sz="2000" b="0" i="0" dirty="0">
                <a:solidFill>
                  <a:srgbClr val="000000"/>
                </a:solidFill>
                <a:effectLst/>
                <a:latin typeface="Arial" panose="020B0604020202020204" pitchFamily="34" charset="0"/>
              </a:rPr>
              <a:t>Almost all of them occur in </a:t>
            </a:r>
            <a:r>
              <a:rPr lang="en-US" sz="2000" b="0" i="0" dirty="0">
                <a:solidFill>
                  <a:srgbClr val="004040"/>
                </a:solidFill>
                <a:effectLst/>
                <a:latin typeface="Arial" panose="020B0604020202020204" pitchFamily="34" charset="0"/>
                <a:hlinkClick r:id="rId6"/>
              </a:rPr>
              <a:t>temperate</a:t>
            </a:r>
            <a:r>
              <a:rPr lang="en-US" sz="2000" b="0" i="0" dirty="0">
                <a:solidFill>
                  <a:srgbClr val="000000"/>
                </a:solidFill>
                <a:effectLst/>
                <a:latin typeface="Arial" panose="020B0604020202020204" pitchFamily="34" charset="0"/>
              </a:rPr>
              <a:t> regions of the </a:t>
            </a:r>
            <a:r>
              <a:rPr lang="en-US" sz="2000" b="0" i="0" dirty="0">
                <a:solidFill>
                  <a:srgbClr val="004040"/>
                </a:solidFill>
                <a:effectLst/>
                <a:latin typeface="Arial" panose="020B0604020202020204" pitchFamily="34" charset="0"/>
                <a:hlinkClick r:id="rId7"/>
              </a:rPr>
              <a:t>Northern Hemisphere</a:t>
            </a:r>
            <a:r>
              <a:rPr lang="en-US" sz="2000" b="0" i="0" dirty="0">
                <a:solidFill>
                  <a:srgbClr val="000000"/>
                </a:solidFill>
                <a:effectLst/>
                <a:latin typeface="Arial" panose="020B0604020202020204" pitchFamily="34" charset="0"/>
              </a:rPr>
              <a:t> with a small number also from </a:t>
            </a:r>
            <a:r>
              <a:rPr lang="en-US" sz="2000" b="0" i="0" dirty="0">
                <a:solidFill>
                  <a:srgbClr val="004040"/>
                </a:solidFill>
                <a:effectLst/>
                <a:latin typeface="Arial" panose="020B0604020202020204" pitchFamily="34" charset="0"/>
                <a:hlinkClick r:id="rId8"/>
              </a:rPr>
              <a:t>tropical</a:t>
            </a:r>
            <a:r>
              <a:rPr lang="en-US" sz="2000" b="0" i="0" dirty="0">
                <a:solidFill>
                  <a:srgbClr val="000000"/>
                </a:solidFill>
                <a:effectLst/>
                <a:latin typeface="Arial" panose="020B0604020202020204" pitchFamily="34" charset="0"/>
              </a:rPr>
              <a:t> regions. The genus name is from the Latin word for garlic.</a:t>
            </a:r>
            <a:r>
              <a:rPr lang="en-US" sz="2000" b="0" i="1" dirty="0">
                <a:solidFill>
                  <a:srgbClr val="004040"/>
                </a:solidFill>
                <a:effectLst/>
                <a:latin typeface="Arial" panose="020B0604020202020204" pitchFamily="34" charset="0"/>
                <a:hlinkClick r:id="rId9" tooltip="Allium spathaceum"/>
              </a:rPr>
              <a:t> </a:t>
            </a:r>
            <a:r>
              <a:rPr lang="en-US" sz="2000" b="0" i="0" dirty="0">
                <a:solidFill>
                  <a:srgbClr val="000000"/>
                </a:solidFill>
                <a:effectLst/>
                <a:latin typeface="Arial" panose="020B0604020202020204" pitchFamily="34" charset="0"/>
              </a:rPr>
              <a:t>Originally thought to possess medicinal and aphrodisiac properties in addition to flavoring.</a:t>
            </a:r>
            <a:endParaRPr lang="en-US" sz="2000" dirty="0"/>
          </a:p>
        </p:txBody>
      </p:sp>
    </p:spTree>
    <p:extLst>
      <p:ext uri="{BB962C8B-B14F-4D97-AF65-F5344CB8AC3E}">
        <p14:creationId xmlns:p14="http://schemas.microsoft.com/office/powerpoint/2010/main" val="326849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4C99D-643F-4D3B-A75B-F75CC49633B9}"/>
              </a:ext>
            </a:extLst>
          </p:cNvPr>
          <p:cNvSpPr>
            <a:spLocks noGrp="1"/>
          </p:cNvSpPr>
          <p:nvPr>
            <p:ph idx="1"/>
          </p:nvPr>
        </p:nvSpPr>
        <p:spPr>
          <a:xfrm>
            <a:off x="764682" y="1211791"/>
            <a:ext cx="8596668" cy="5370031"/>
          </a:xfrm>
        </p:spPr>
        <p:txBody>
          <a:bodyPr>
            <a:normAutofit/>
          </a:bodyPr>
          <a:lstStyle/>
          <a:p>
            <a:r>
              <a:rPr lang="en-US" sz="2800" b="0" i="0" dirty="0">
                <a:solidFill>
                  <a:srgbClr val="000000"/>
                </a:solidFill>
                <a:effectLst/>
                <a:latin typeface="Arial" panose="020B0604020202020204" pitchFamily="34" charset="0"/>
              </a:rPr>
              <a:t>Alliums come in a wide variety of sizes and colors from yellow to white to purple. Although several form a globe type bloom others have a more open flower. This genus includes edible plants such as onions, </a:t>
            </a:r>
            <a:r>
              <a:rPr lang="en-US" sz="2800" b="0" i="0" dirty="0" err="1">
                <a:solidFill>
                  <a:srgbClr val="000000"/>
                </a:solidFill>
                <a:effectLst/>
                <a:latin typeface="Arial" panose="020B0604020202020204" pitchFamily="34" charset="0"/>
              </a:rPr>
              <a:t>chivers</a:t>
            </a:r>
            <a:r>
              <a:rPr lang="en-US" sz="2800" b="0" i="0" dirty="0">
                <a:solidFill>
                  <a:srgbClr val="000000"/>
                </a:solidFill>
                <a:effectLst/>
                <a:latin typeface="Arial" panose="020B0604020202020204" pitchFamily="34" charset="0"/>
              </a:rPr>
              <a:t> and garlic.</a:t>
            </a:r>
            <a:endParaRPr lang="en-US" sz="2800" dirty="0"/>
          </a:p>
        </p:txBody>
      </p:sp>
      <p:pic>
        <p:nvPicPr>
          <p:cNvPr id="6146" name="Picture 2" descr="الزنبق».. رائحة عطرية وفوائد طبية">
            <a:extLst>
              <a:ext uri="{FF2B5EF4-FFF2-40B4-BE49-F238E27FC236}">
                <a16:creationId xmlns:a16="http://schemas.microsoft.com/office/drawing/2014/main" id="{45260890-86FA-4690-A829-45F0B3E517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738" y="3987210"/>
            <a:ext cx="6313990" cy="2158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76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3626A0F-0DB2-42D1-B7EA-AC36D304CE27}"/>
              </a:ext>
            </a:extLst>
          </p:cNvPr>
          <p:cNvGraphicFramePr>
            <a:graphicFrameLocks noGrp="1"/>
          </p:cNvGraphicFramePr>
          <p:nvPr>
            <p:ph idx="1"/>
            <p:extLst>
              <p:ext uri="{D42A27DB-BD31-4B8C-83A1-F6EECF244321}">
                <p14:modId xmlns:p14="http://schemas.microsoft.com/office/powerpoint/2010/main" val="137022558"/>
              </p:ext>
            </p:extLst>
          </p:nvPr>
        </p:nvGraphicFramePr>
        <p:xfrm>
          <a:off x="807138" y="900066"/>
          <a:ext cx="8596312" cy="5240897"/>
        </p:xfrm>
        <a:graphic>
          <a:graphicData uri="http://schemas.openxmlformats.org/drawingml/2006/table">
            <a:tbl>
              <a:tblPr/>
              <a:tblGrid>
                <a:gridCol w="4519710">
                  <a:extLst>
                    <a:ext uri="{9D8B030D-6E8A-4147-A177-3AD203B41FA5}">
                      <a16:colId xmlns:a16="http://schemas.microsoft.com/office/drawing/2014/main" val="729696286"/>
                    </a:ext>
                  </a:extLst>
                </a:gridCol>
                <a:gridCol w="4076602">
                  <a:extLst>
                    <a:ext uri="{9D8B030D-6E8A-4147-A177-3AD203B41FA5}">
                      <a16:colId xmlns:a16="http://schemas.microsoft.com/office/drawing/2014/main" val="2928984703"/>
                    </a:ext>
                  </a:extLst>
                </a:gridCol>
              </a:tblGrid>
              <a:tr h="624244">
                <a:tc>
                  <a:txBody>
                    <a:bodyPr/>
                    <a:lstStyle/>
                    <a:p>
                      <a:br>
                        <a:rPr lang="en-US" sz="2000" i="1">
                          <a:solidFill>
                            <a:srgbClr val="004040"/>
                          </a:solidFill>
                          <a:effectLst/>
                          <a:latin typeface="Arial" panose="020B0604020202020204" pitchFamily="34" charset="0"/>
                          <a:hlinkClick r:id="rId2"/>
                        </a:rPr>
                      </a:br>
                      <a:r>
                        <a:rPr lang="en-US" sz="2000" i="1">
                          <a:solidFill>
                            <a:srgbClr val="004040"/>
                          </a:solidFill>
                          <a:effectLst/>
                          <a:latin typeface="Arial" panose="020B0604020202020204" pitchFamily="34" charset="0"/>
                          <a:hlinkClick r:id="rId2"/>
                        </a:rPr>
                        <a:t>A. ampeloprasum</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Wild Leek</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17406409"/>
                  </a:ext>
                </a:extLst>
              </a:tr>
              <a:tr h="322595">
                <a:tc>
                  <a:txBody>
                    <a:bodyPr/>
                    <a:lstStyle/>
                    <a:p>
                      <a:r>
                        <a:rPr lang="en-US" sz="2000" i="1">
                          <a:solidFill>
                            <a:srgbClr val="004040"/>
                          </a:solidFill>
                          <a:effectLst/>
                          <a:latin typeface="Arial" panose="020B0604020202020204" pitchFamily="34" charset="0"/>
                          <a:hlinkClick r:id="rId3"/>
                        </a:rPr>
                        <a:t>A. caeruleum</a:t>
                      </a:r>
                      <a:r>
                        <a:rPr lang="en-US" sz="2000">
                          <a:solidFill>
                            <a:srgbClr val="004040"/>
                          </a:solidFill>
                          <a:effectLst/>
                          <a:latin typeface="Arial" panose="020B0604020202020204" pitchFamily="34" charset="0"/>
                          <a:hlinkClick r:id="rId3"/>
                        </a:rPr>
                        <a:t> </a:t>
                      </a:r>
                      <a:r>
                        <a:rPr lang="en-US" sz="2000" i="1">
                          <a:effectLst/>
                          <a:latin typeface="Arial" panose="020B0604020202020204" pitchFamily="34" charset="0"/>
                        </a:rPr>
                        <a:t> (A. azuretim)</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Blue Globe Onion</a:t>
                      </a:r>
                      <a:endParaRPr lang="en-US" sz="2000">
                        <a:effectLst/>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3563021532"/>
                  </a:ext>
                </a:extLst>
              </a:tr>
              <a:tr h="322595">
                <a:tc>
                  <a:txBody>
                    <a:bodyPr/>
                    <a:lstStyle/>
                    <a:p>
                      <a:r>
                        <a:rPr lang="en-US" sz="2000" i="1">
                          <a:solidFill>
                            <a:srgbClr val="004040"/>
                          </a:solidFill>
                          <a:effectLst/>
                          <a:hlinkClick r:id="rId4"/>
                        </a:rPr>
                        <a:t>A. cepa</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rPr>
                        <a:t>Garlic</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669669463"/>
                  </a:ext>
                </a:extLst>
              </a:tr>
              <a:tr h="322595">
                <a:tc>
                  <a:txBody>
                    <a:bodyPr/>
                    <a:lstStyle/>
                    <a:p>
                      <a:r>
                        <a:rPr lang="en-US" sz="2000" i="1" dirty="0">
                          <a:solidFill>
                            <a:srgbClr val="004040"/>
                          </a:solidFill>
                          <a:effectLst/>
                          <a:latin typeface="Arial" panose="020B0604020202020204" pitchFamily="34" charset="0"/>
                          <a:hlinkClick r:id="rId5"/>
                        </a:rPr>
                        <a:t>A. </a:t>
                      </a:r>
                      <a:r>
                        <a:rPr lang="en-US" sz="2000" i="1" dirty="0" err="1">
                          <a:solidFill>
                            <a:srgbClr val="004040"/>
                          </a:solidFill>
                          <a:effectLst/>
                          <a:latin typeface="Arial" panose="020B0604020202020204" pitchFamily="34" charset="0"/>
                          <a:hlinkClick r:id="rId5"/>
                        </a:rPr>
                        <a:t>cernuum</a:t>
                      </a:r>
                      <a:endParaRPr lang="en-US" sz="2000" dirty="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Nodding Onion</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3100730286"/>
                  </a:ext>
                </a:extLst>
              </a:tr>
              <a:tr h="322595">
                <a:tc>
                  <a:txBody>
                    <a:bodyPr/>
                    <a:lstStyle/>
                    <a:p>
                      <a:r>
                        <a:rPr lang="en-US" sz="2000" i="1" dirty="0">
                          <a:solidFill>
                            <a:srgbClr val="004040"/>
                          </a:solidFill>
                          <a:effectLst/>
                          <a:latin typeface="Arial" panose="020B0604020202020204" pitchFamily="34" charset="0"/>
                          <a:hlinkClick r:id="rId6"/>
                        </a:rPr>
                        <a:t>A. </a:t>
                      </a:r>
                      <a:r>
                        <a:rPr lang="en-US" sz="2000" i="1" dirty="0" err="1">
                          <a:solidFill>
                            <a:srgbClr val="004040"/>
                          </a:solidFill>
                          <a:effectLst/>
                          <a:latin typeface="Arial" panose="020B0604020202020204" pitchFamily="34" charset="0"/>
                          <a:hlinkClick r:id="rId6"/>
                        </a:rPr>
                        <a:t>christophii</a:t>
                      </a:r>
                      <a:endParaRPr lang="en-US" sz="2000" dirty="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Star of Persia</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756512476"/>
                  </a:ext>
                </a:extLst>
              </a:tr>
              <a:tr h="322595">
                <a:tc>
                  <a:txBody>
                    <a:bodyPr/>
                    <a:lstStyle/>
                    <a:p>
                      <a:r>
                        <a:rPr lang="en-US" sz="2000" i="1">
                          <a:solidFill>
                            <a:srgbClr val="004040"/>
                          </a:solidFill>
                          <a:effectLst/>
                          <a:latin typeface="Arial" panose="020B0604020202020204" pitchFamily="34" charset="0"/>
                          <a:hlinkClick r:id="rId7"/>
                        </a:rPr>
                        <a:t>A. cyathophortim farreri</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Farrer Onion</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281457625"/>
                  </a:ext>
                </a:extLst>
              </a:tr>
              <a:tr h="322595">
                <a:tc>
                  <a:txBody>
                    <a:bodyPr/>
                    <a:lstStyle/>
                    <a:p>
                      <a:r>
                        <a:rPr lang="en-US" sz="2000" i="1">
                          <a:solidFill>
                            <a:srgbClr val="004040"/>
                          </a:solidFill>
                          <a:effectLst/>
                          <a:latin typeface="Arial" panose="020B0604020202020204" pitchFamily="34" charset="0"/>
                          <a:hlinkClick r:id="rId8"/>
                        </a:rPr>
                        <a:t>A. douglasii</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Douglas Onion</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898331538"/>
                  </a:ext>
                </a:extLst>
              </a:tr>
              <a:tr h="322595">
                <a:tc>
                  <a:txBody>
                    <a:bodyPr/>
                    <a:lstStyle/>
                    <a:p>
                      <a:r>
                        <a:rPr lang="en-US" sz="2000" i="1">
                          <a:solidFill>
                            <a:srgbClr val="004040"/>
                          </a:solidFill>
                          <a:effectLst/>
                          <a:hlinkClick r:id="rId9"/>
                        </a:rPr>
                        <a:t>A. fistulosum</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dirty="0">
                          <a:effectLst/>
                        </a:rPr>
                        <a:t> </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4106958830"/>
                  </a:ext>
                </a:extLst>
              </a:tr>
              <a:tr h="322595">
                <a:tc>
                  <a:txBody>
                    <a:bodyPr/>
                    <a:lstStyle/>
                    <a:p>
                      <a:r>
                        <a:rPr lang="en-US" sz="2000" i="1">
                          <a:solidFill>
                            <a:srgbClr val="004040"/>
                          </a:solidFill>
                          <a:effectLst/>
                          <a:latin typeface="Arial" panose="020B0604020202020204" pitchFamily="34" charset="0"/>
                          <a:hlinkClick r:id="rId10"/>
                        </a:rPr>
                        <a:t>A. flavum</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Yellow Onion</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3379533838"/>
                  </a:ext>
                </a:extLst>
              </a:tr>
              <a:tr h="322595">
                <a:tc>
                  <a:txBody>
                    <a:bodyPr/>
                    <a:lstStyle/>
                    <a:p>
                      <a:r>
                        <a:rPr lang="en-US" sz="2000" i="1" dirty="0">
                          <a:solidFill>
                            <a:srgbClr val="004040"/>
                          </a:solidFill>
                          <a:effectLst/>
                          <a:latin typeface="Arial" panose="020B0604020202020204" pitchFamily="34" charset="0"/>
                          <a:hlinkClick r:id="rId11"/>
                        </a:rPr>
                        <a:t>A. </a:t>
                      </a:r>
                      <a:r>
                        <a:rPr lang="en-US" sz="2000" i="1" dirty="0" err="1">
                          <a:solidFill>
                            <a:srgbClr val="004040"/>
                          </a:solidFill>
                          <a:effectLst/>
                          <a:latin typeface="Arial" panose="020B0604020202020204" pitchFamily="34" charset="0"/>
                          <a:hlinkClick r:id="rId11"/>
                        </a:rPr>
                        <a:t>giganteum</a:t>
                      </a:r>
                      <a:endParaRPr lang="en-US" sz="2000" dirty="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rPr>
                        <a:t>Giant Allium</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860381897"/>
                  </a:ext>
                </a:extLst>
              </a:tr>
              <a:tr h="322595">
                <a:tc>
                  <a:txBody>
                    <a:bodyPr/>
                    <a:lstStyle/>
                    <a:p>
                      <a:r>
                        <a:rPr lang="en-US" sz="2000" i="1">
                          <a:solidFill>
                            <a:srgbClr val="004040"/>
                          </a:solidFill>
                          <a:effectLst/>
                          <a:latin typeface="Arial" panose="020B0604020202020204" pitchFamily="34" charset="0"/>
                          <a:hlinkClick r:id="rId12"/>
                        </a:rPr>
                        <a:t>A. karataviense</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Turkestan Onion</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3827846793"/>
                  </a:ext>
                </a:extLst>
              </a:tr>
              <a:tr h="322595">
                <a:tc>
                  <a:txBody>
                    <a:bodyPr/>
                    <a:lstStyle/>
                    <a:p>
                      <a:r>
                        <a:rPr lang="en-US" sz="2000" i="1" dirty="0">
                          <a:solidFill>
                            <a:srgbClr val="004040"/>
                          </a:solidFill>
                          <a:effectLst/>
                          <a:latin typeface="Arial" panose="020B0604020202020204" pitchFamily="34" charset="0"/>
                          <a:hlinkClick r:id="rId13"/>
                        </a:rPr>
                        <a:t>A. moly</a:t>
                      </a:r>
                      <a:endParaRPr lang="en-US" sz="2000" dirty="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latin typeface="Arial" panose="020B0604020202020204" pitchFamily="34" charset="0"/>
                        </a:rPr>
                        <a:t>Lily Leek, Golden Garlic</a:t>
                      </a:r>
                      <a:endParaRPr lang="en-US" sz="200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4207019833"/>
                  </a:ext>
                </a:extLst>
              </a:tr>
              <a:tr h="322595">
                <a:tc>
                  <a:txBody>
                    <a:bodyPr/>
                    <a:lstStyle/>
                    <a:p>
                      <a:r>
                        <a:rPr lang="en-US" sz="2000" i="1">
                          <a:solidFill>
                            <a:srgbClr val="004040"/>
                          </a:solidFill>
                          <a:effectLst/>
                          <a:latin typeface="Arial" panose="020B0604020202020204" pitchFamily="34" charset="0"/>
                          <a:hlinkClick r:id="rId14"/>
                        </a:rPr>
                        <a:t>A. neapolitanum</a:t>
                      </a:r>
                      <a:endParaRPr lang="en-US" sz="2000">
                        <a:effectLst/>
                      </a:endParaRPr>
                    </a:p>
                  </a:txBody>
                  <a:tcPr marL="9525" marR="9525" marT="9525" marB="9525" anchor="ctr">
                    <a:lnL>
                      <a:noFill/>
                    </a:lnL>
                    <a:lnR>
                      <a:noFill/>
                    </a:lnR>
                    <a:lnT>
                      <a:noFill/>
                    </a:lnT>
                    <a:lnB>
                      <a:noFill/>
                    </a:lnB>
                    <a:solidFill>
                      <a:srgbClr val="FFFFFF"/>
                    </a:solidFill>
                  </a:tcPr>
                </a:tc>
                <a:tc>
                  <a:txBody>
                    <a:bodyPr/>
                    <a:lstStyle/>
                    <a:p>
                      <a:r>
                        <a:rPr lang="en-US" sz="2000" dirty="0">
                          <a:effectLst/>
                          <a:latin typeface="Arial" panose="020B0604020202020204" pitchFamily="34" charset="0"/>
                        </a:rPr>
                        <a:t>Naples Onion</a:t>
                      </a:r>
                      <a:endParaRPr lang="en-US" sz="2000" dirty="0">
                        <a:effectLst/>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871451642"/>
                  </a:ext>
                </a:extLst>
              </a:tr>
              <a:tr h="322595">
                <a:tc>
                  <a:txBody>
                    <a:bodyPr/>
                    <a:lstStyle/>
                    <a:p>
                      <a:r>
                        <a:rPr lang="en-US" sz="2000" i="1" dirty="0">
                          <a:solidFill>
                            <a:srgbClr val="004040"/>
                          </a:solidFill>
                          <a:effectLst/>
                          <a:hlinkClick r:id="rId15"/>
                        </a:rPr>
                        <a:t>A. nigrum</a:t>
                      </a:r>
                      <a:endParaRPr lang="en-US" sz="2000" dirty="0">
                        <a:effectLst/>
                      </a:endParaRPr>
                    </a:p>
                  </a:txBody>
                  <a:tcPr marL="9525" marR="9525" marT="9525" marB="9525" anchor="ctr">
                    <a:lnL>
                      <a:noFill/>
                    </a:lnL>
                    <a:lnR>
                      <a:noFill/>
                    </a:lnR>
                    <a:lnT>
                      <a:noFill/>
                    </a:lnT>
                    <a:lnB>
                      <a:noFill/>
                    </a:lnB>
                    <a:solidFill>
                      <a:srgbClr val="FFFFFF"/>
                    </a:solidFill>
                  </a:tcPr>
                </a:tc>
                <a:tc>
                  <a:txBody>
                    <a:bodyPr/>
                    <a:lstStyle/>
                    <a:p>
                      <a:r>
                        <a:rPr lang="en-US" sz="2000">
                          <a:effectLst/>
                        </a:rPr>
                        <a:t> </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974120321"/>
                  </a:ext>
                </a:extLst>
              </a:tr>
              <a:tr h="402197">
                <a:tc>
                  <a:txBody>
                    <a:bodyPr/>
                    <a:lstStyle/>
                    <a:p>
                      <a:r>
                        <a:rPr lang="en-US" sz="2000" i="1">
                          <a:solidFill>
                            <a:srgbClr val="004040"/>
                          </a:solidFill>
                          <a:effectLst/>
                          <a:hlinkClick r:id="rId16"/>
                        </a:rPr>
                        <a:t>A. nutans</a:t>
                      </a:r>
                      <a:endParaRPr lang="en-US" sz="2000">
                        <a:effectLst/>
                      </a:endParaRPr>
                    </a:p>
                  </a:txBody>
                  <a:tcPr marL="9525" marR="9525" marT="9525" marB="9525" anchor="ctr">
                    <a:lnL>
                      <a:noFill/>
                    </a:lnL>
                    <a:lnR>
                      <a:noFill/>
                    </a:lnR>
                    <a:lnT>
                      <a:noFill/>
                    </a:lnT>
                    <a:lnB>
                      <a:noFill/>
                    </a:lnB>
                    <a:solidFill>
                      <a:srgbClr val="FFFFFF"/>
                    </a:solidFill>
                  </a:tcPr>
                </a:tc>
                <a:tc>
                  <a:txBody>
                    <a:bodyPr/>
                    <a:lstStyle/>
                    <a:p>
                      <a:endParaRPr lang="en-US" sz="2000" dirty="0"/>
                    </a:p>
                  </a:txBody>
                  <a:tcPr>
                    <a:lnL>
                      <a:noFill/>
                    </a:lnL>
                    <a:lnT>
                      <a:noFill/>
                    </a:lnT>
                  </a:tcPr>
                </a:tc>
                <a:extLst>
                  <a:ext uri="{0D108BD9-81ED-4DB2-BD59-A6C34878D82A}">
                    <a16:rowId xmlns:a16="http://schemas.microsoft.com/office/drawing/2014/main" val="4091390214"/>
                  </a:ext>
                </a:extLst>
              </a:tr>
            </a:tbl>
          </a:graphicData>
        </a:graphic>
      </p:graphicFrame>
    </p:spTree>
    <p:extLst>
      <p:ext uri="{BB962C8B-B14F-4D97-AF65-F5344CB8AC3E}">
        <p14:creationId xmlns:p14="http://schemas.microsoft.com/office/powerpoint/2010/main" val="99940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66B61A-EA7C-4660-94B1-955045DFC29B}"/>
              </a:ext>
            </a:extLst>
          </p:cNvPr>
          <p:cNvSpPr>
            <a:spLocks noGrp="1"/>
          </p:cNvSpPr>
          <p:nvPr>
            <p:ph idx="1"/>
          </p:nvPr>
        </p:nvSpPr>
        <p:spPr>
          <a:xfrm>
            <a:off x="677334" y="236307"/>
            <a:ext cx="8831268" cy="5805056"/>
          </a:xfrm>
        </p:spPr>
        <p:txBody>
          <a:bodyPr/>
          <a:lstStyle/>
          <a:p>
            <a:br>
              <a:rPr lang="ar-AE" dirty="0"/>
            </a:br>
            <a:r>
              <a:rPr lang="ar-AE" b="1" i="0" dirty="0">
                <a:solidFill>
                  <a:srgbClr val="2A2A2A"/>
                </a:solidFill>
                <a:effectLst/>
                <a:latin typeface="Times New Roman" panose="02020603050405020304" pitchFamily="18" charset="0"/>
              </a:rPr>
              <a:t>تعد أبصال الزينة المزهرة مجموعة من أهم النباتات المزهرة التي تصلح للحدائق المنزلية فضلاً عن تجارة الأزهار  </a:t>
            </a:r>
            <a:endParaRPr lang="en-US" dirty="0"/>
          </a:p>
        </p:txBody>
      </p:sp>
      <p:pic>
        <p:nvPicPr>
          <p:cNvPr id="8194" name="Picture 2" descr="Picture">
            <a:extLst>
              <a:ext uri="{FF2B5EF4-FFF2-40B4-BE49-F238E27FC236}">
                <a16:creationId xmlns:a16="http://schemas.microsoft.com/office/drawing/2014/main" id="{A6BB0ED5-7368-4AC4-A357-91EA579CAA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94"/>
          <a:stretch/>
        </p:blipFill>
        <p:spPr bwMode="auto">
          <a:xfrm>
            <a:off x="-174339" y="1099953"/>
            <a:ext cx="9650044" cy="509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65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68F3-2DA1-44D8-9DD3-93092182F18B}"/>
              </a:ext>
            </a:extLst>
          </p:cNvPr>
          <p:cNvSpPr>
            <a:spLocks noGrp="1"/>
          </p:cNvSpPr>
          <p:nvPr>
            <p:ph type="title"/>
          </p:nvPr>
        </p:nvSpPr>
        <p:spPr>
          <a:xfrm>
            <a:off x="454310" y="816638"/>
            <a:ext cx="8596668" cy="1113762"/>
          </a:xfrm>
        </p:spPr>
        <p:txBody>
          <a:bodyPr/>
          <a:lstStyle/>
          <a:p>
            <a:r>
              <a:rPr lang="ar-AE" dirty="0"/>
              <a:t>موعد زراعة الأبصال.                  </a:t>
            </a:r>
            <a:endParaRPr lang="en-US" dirty="0"/>
          </a:p>
        </p:txBody>
      </p:sp>
      <p:sp>
        <p:nvSpPr>
          <p:cNvPr id="3" name="Content Placeholder 2">
            <a:extLst>
              <a:ext uri="{FF2B5EF4-FFF2-40B4-BE49-F238E27FC236}">
                <a16:creationId xmlns:a16="http://schemas.microsoft.com/office/drawing/2014/main" id="{171BBB8C-1478-48B6-A924-AA3F1DDF4F32}"/>
              </a:ext>
            </a:extLst>
          </p:cNvPr>
          <p:cNvSpPr>
            <a:spLocks noGrp="1"/>
          </p:cNvSpPr>
          <p:nvPr>
            <p:ph idx="1"/>
          </p:nvPr>
        </p:nvSpPr>
        <p:spPr/>
        <p:txBody>
          <a:bodyPr>
            <a:normAutofit/>
          </a:bodyPr>
          <a:lstStyle/>
          <a:p>
            <a:pPr algn="r"/>
            <a:r>
              <a:rPr lang="ar-AE" sz="2400" b="1" i="0" dirty="0">
                <a:solidFill>
                  <a:srgbClr val="2A2A2A"/>
                </a:solidFill>
                <a:effectLst/>
                <a:latin typeface="Arial" panose="020B0604020202020204" pitchFamily="34" charset="0"/>
                <a:cs typeface="Arial" panose="020B0604020202020204" pitchFamily="34" charset="0"/>
              </a:rPr>
              <a:t>تزرع الأبصال في نهاية العام ، لكي تزهر  ما بين  الشهرين الثالث والرابع حسب نوع الأبصال ، ودرجة حرارة الموسم في تلك السنة التي يزرع فيها  يفضل أن تكون التربة غنية بالمواد العضوية وعند استعمال </a:t>
            </a:r>
            <a:r>
              <a:rPr lang="ar-AE" sz="2400" b="1" i="0" dirty="0" err="1">
                <a:solidFill>
                  <a:srgbClr val="2A2A2A"/>
                </a:solidFill>
                <a:effectLst/>
                <a:latin typeface="Arial" panose="020B0604020202020204" pitchFamily="34" charset="0"/>
                <a:cs typeface="Arial" panose="020B0604020202020204" pitchFamily="34" charset="0"/>
              </a:rPr>
              <a:t>البتموس</a:t>
            </a:r>
            <a:r>
              <a:rPr lang="ar-AE" sz="2400" b="1" i="0" dirty="0">
                <a:solidFill>
                  <a:srgbClr val="2A2A2A"/>
                </a:solidFill>
                <a:effectLst/>
                <a:latin typeface="Arial" panose="020B0604020202020204" pitchFamily="34" charset="0"/>
                <a:cs typeface="Arial" panose="020B0604020202020204" pitchFamily="34" charset="0"/>
              </a:rPr>
              <a:t>  فينبغي خلطه مع تربة </a:t>
            </a:r>
            <a:r>
              <a:rPr lang="ar-AE" sz="2400" b="1" i="0" dirty="0" err="1">
                <a:solidFill>
                  <a:srgbClr val="2A2A2A"/>
                </a:solidFill>
                <a:effectLst/>
                <a:latin typeface="Arial" panose="020B0604020202020204" pitchFamily="34" charset="0"/>
                <a:cs typeface="Arial" panose="020B0604020202020204" pitchFamily="34" charset="0"/>
              </a:rPr>
              <a:t>مزيجية</a:t>
            </a:r>
            <a:r>
              <a:rPr lang="ar-AE" sz="2400" b="1" i="0" dirty="0">
                <a:solidFill>
                  <a:srgbClr val="2A2A2A"/>
                </a:solidFill>
                <a:effectLst/>
                <a:latin typeface="Arial" panose="020B0604020202020204" pitchFamily="34" charset="0"/>
                <a:cs typeface="Arial" panose="020B0604020202020204" pitchFamily="34" charset="0"/>
              </a:rPr>
              <a:t> بنسبة متساوية أي</a:t>
            </a:r>
            <a:br>
              <a:rPr lang="ar-AE" sz="2400" b="1" dirty="0">
                <a:latin typeface="Arial" panose="020B0604020202020204" pitchFamily="34" charset="0"/>
                <a:cs typeface="Arial" panose="020B0604020202020204" pitchFamily="34" charset="0"/>
              </a:rPr>
            </a:br>
            <a:r>
              <a:rPr lang="ar-AE" sz="2400" b="1" i="0" dirty="0">
                <a:solidFill>
                  <a:srgbClr val="2A2A2A"/>
                </a:solidFill>
                <a:effectLst/>
                <a:latin typeface="Arial" panose="020B0604020202020204" pitchFamily="34" charset="0"/>
                <a:cs typeface="Arial" panose="020B0604020202020204" pitchFamily="34" charset="0"/>
              </a:rPr>
              <a:t>                  (كيلوغرام تربة: كيلوغرام </a:t>
            </a:r>
            <a:r>
              <a:rPr lang="ar-AE" sz="2400" b="1" i="0" dirty="0" err="1">
                <a:solidFill>
                  <a:srgbClr val="2A2A2A"/>
                </a:solidFill>
                <a:effectLst/>
                <a:latin typeface="Arial" panose="020B0604020202020204" pitchFamily="34" charset="0"/>
                <a:cs typeface="Arial" panose="020B0604020202020204" pitchFamily="34" charset="0"/>
              </a:rPr>
              <a:t>بتموس</a:t>
            </a:r>
            <a:r>
              <a:rPr lang="ar-AE" sz="2400" b="1" i="0" dirty="0">
                <a:solidFill>
                  <a:srgbClr val="2A2A2A"/>
                </a:solidFill>
                <a:effectLst/>
                <a:latin typeface="Arial" panose="020B0604020202020204" pitchFamily="34" charset="0"/>
                <a:cs typeface="Arial" panose="020B0604020202020204" pitchFamily="34" charset="0"/>
              </a:rPr>
              <a:t>) تزرع الأبصال في نهاية العام ، لكي تزهر  ما بين  الشهرين الثالث والرابع  حسب النوع ودرجة حرارة الموسم</a:t>
            </a:r>
            <a:br>
              <a:rPr lang="ar-AE" sz="2400" b="1" dirty="0">
                <a:latin typeface="Arial" panose="020B0604020202020204" pitchFamily="34" charset="0"/>
                <a:cs typeface="Arial" panose="020B0604020202020204" pitchFamily="34" charset="0"/>
              </a:rPr>
            </a:br>
            <a:r>
              <a:rPr lang="ar-AE" sz="2400" b="1" i="0" dirty="0">
                <a:solidFill>
                  <a:srgbClr val="2A2A2A"/>
                </a:solidFill>
                <a:effectLst/>
                <a:latin typeface="Arial" panose="020B0604020202020204" pitchFamily="34" charset="0"/>
                <a:cs typeface="Arial" panose="020B0604020202020204" pitchFamily="34" charset="0"/>
              </a:rPr>
              <a:t>وأغلبها يزهر في الفترة ما بين الشهرين الثاني والثالث</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6311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TotalTime>
  <Words>546</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Trebuchet MS</vt:lpstr>
      <vt:lpstr>Wingdings 3</vt:lpstr>
      <vt:lpstr>Facet</vt:lpstr>
      <vt:lpstr>أبصال الزينة متقدم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موعد زراعة الأبصال.                  </vt:lpstr>
      <vt:lpstr>اكثار الأبصال.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أبصال الزينة متقدم</dc:title>
  <dc:creator>Zainab Ahmed Ali</dc:creator>
  <cp:lastModifiedBy>Abdullah  Madi</cp:lastModifiedBy>
  <cp:revision>3</cp:revision>
  <dcterms:created xsi:type="dcterms:W3CDTF">2021-09-21T04:25:33Z</dcterms:created>
  <dcterms:modified xsi:type="dcterms:W3CDTF">2023-11-21T10:13:06Z</dcterms:modified>
</cp:coreProperties>
</file>